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AD97C57-595A-4C02-84AD-B665FE06160A}">
          <p14:sldIdLst>
            <p14:sldId id="256"/>
            <p14:sldId id="258"/>
            <p14:sldId id="259"/>
            <p14:sldId id="257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9965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1984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3825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444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0649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6655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81959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0907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449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916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9370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2113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241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1036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8981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8161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2199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9159A8F-920F-4D76-8BE9-9A2802589AC0}" type="datetimeFigureOut">
              <a:rPr lang="en-ZA" smtClean="0"/>
              <a:t>2015-06-08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4E14C-D949-4D97-9591-0F5F70458F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7390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sz="4400" b="1" dirty="0" smtClean="0"/>
              <a:t>MOTORSPORT SOUTH AFRICA</a:t>
            </a:r>
            <a:endParaRPr lang="en-ZA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b="1" dirty="0" smtClean="0"/>
              <a:t>COMPANY INFORMATION AND STRUCTURES</a:t>
            </a:r>
            <a:endParaRPr lang="en-ZA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127" y="1034202"/>
            <a:ext cx="6174701" cy="288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7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>
            <a:off x="5563488" y="4207108"/>
            <a:ext cx="1618132" cy="42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2" idx="0"/>
          </p:cNvCxnSpPr>
          <p:nvPr/>
        </p:nvCxnSpPr>
        <p:spPr>
          <a:xfrm>
            <a:off x="5563488" y="1778100"/>
            <a:ext cx="3" cy="43174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</p:cNvCxnSpPr>
          <p:nvPr/>
        </p:nvCxnSpPr>
        <p:spPr>
          <a:xfrm flipV="1">
            <a:off x="2753957" y="1766271"/>
            <a:ext cx="6822560" cy="19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0" y="3874"/>
            <a:ext cx="10431887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ORGANISATIONAL STRUCTURE – MSA AUTHORITY</a:t>
            </a:r>
            <a:endParaRPr lang="en-U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5152" y="1296294"/>
            <a:ext cx="2538805" cy="978945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/>
              <a:t>FIM</a:t>
            </a:r>
          </a:p>
          <a:p>
            <a:pPr algn="ctr"/>
            <a:r>
              <a:rPr lang="en-ZA" sz="1100" b="1" dirty="0" smtClean="0"/>
              <a:t>FEDERATION INTERNATIONALE DE MOTOCYCLISME</a:t>
            </a:r>
            <a:endParaRPr lang="en-ZA" sz="11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8840540" y="1308844"/>
            <a:ext cx="2784437" cy="978945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/>
              <a:t>CIK</a:t>
            </a:r>
          </a:p>
          <a:p>
            <a:pPr algn="ctr"/>
            <a:r>
              <a:rPr lang="en-ZA" sz="1100" b="1" dirty="0" smtClean="0"/>
              <a:t>COMMISSION INTERNATIONALE</a:t>
            </a:r>
          </a:p>
          <a:p>
            <a:pPr algn="ctr"/>
            <a:r>
              <a:rPr lang="en-ZA" sz="1100" b="1" dirty="0" smtClean="0"/>
              <a:t> DE KARTING</a:t>
            </a:r>
            <a:endParaRPr lang="en-ZA" sz="11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747942" y="1288627"/>
            <a:ext cx="2578249" cy="978945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/>
              <a:t>FIA</a:t>
            </a:r>
          </a:p>
          <a:p>
            <a:pPr algn="ctr"/>
            <a:r>
              <a:rPr lang="en-ZA" sz="1100" b="1" dirty="0" smtClean="0"/>
              <a:t>FEDERATION INTERNATIONALE </a:t>
            </a:r>
          </a:p>
          <a:p>
            <a:pPr algn="ctr"/>
            <a:r>
              <a:rPr lang="en-ZA" sz="1100" b="1" dirty="0" smtClean="0"/>
              <a:t>DE I’ AUTOMOBILE</a:t>
            </a:r>
            <a:endParaRPr lang="en-ZA" sz="11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171712" y="1289999"/>
            <a:ext cx="2061881" cy="978945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/>
              <a:t>WADA</a:t>
            </a:r>
          </a:p>
          <a:p>
            <a:pPr algn="ctr"/>
            <a:r>
              <a:rPr lang="en-ZA" sz="1100" b="1" dirty="0" smtClean="0"/>
              <a:t>WORLD ANTI DOPING AGENCY</a:t>
            </a:r>
            <a:endParaRPr lang="en-ZA" sz="11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944898" y="3136704"/>
            <a:ext cx="5237181" cy="51682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SPORT AND RECREATION SOUTH AFRICA (SRSA)</a:t>
            </a:r>
            <a:endParaRPr lang="en-ZA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362163" y="3936786"/>
            <a:ext cx="5418559" cy="48947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SOUTH AFRICAN INSTITUTE FOR DRUG FREE SPORT (SAIDS)</a:t>
            </a:r>
            <a:endParaRPr lang="en-ZA" sz="1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286436" y="4790891"/>
            <a:ext cx="7783996" cy="57958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SOUTH AFRICAN SPORTS CONFEDERATION AND OLYMPIC COMMITTEE (SASCOC)</a:t>
            </a:r>
            <a:endParaRPr lang="en-ZA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3821648" y="6095534"/>
            <a:ext cx="3483685" cy="54462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/>
              <a:t>MOTORSPORT SOUTH AFRICA</a:t>
            </a:r>
            <a:endParaRPr lang="en-ZA" sz="1400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868" y="5522895"/>
            <a:ext cx="960994" cy="4271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31" y="673320"/>
            <a:ext cx="842828" cy="4563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992" y="665685"/>
            <a:ext cx="676447" cy="4606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386" y="2490838"/>
            <a:ext cx="1021612" cy="4635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65" y="3788542"/>
            <a:ext cx="542672" cy="8908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648" y="655015"/>
            <a:ext cx="944473" cy="4746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272" y="2731571"/>
            <a:ext cx="1917005" cy="10751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913" y="654307"/>
            <a:ext cx="547845" cy="5127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363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/>
          <p:nvPr/>
        </p:nvCxnSpPr>
        <p:spPr>
          <a:xfrm>
            <a:off x="9627546" y="3145917"/>
            <a:ext cx="0" cy="169982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627546" y="2869411"/>
            <a:ext cx="1" cy="96570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2248875" y="2834696"/>
            <a:ext cx="7387264" cy="2091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0"/>
          </p:cNvCxnSpPr>
          <p:nvPr/>
        </p:nvCxnSpPr>
        <p:spPr>
          <a:xfrm>
            <a:off x="5836870" y="525322"/>
            <a:ext cx="60551" cy="55571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2845262" y="853588"/>
            <a:ext cx="5239532" cy="152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240281" y="2862446"/>
            <a:ext cx="8594" cy="193248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238463" y="525322"/>
            <a:ext cx="3196813" cy="64008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BOARD OF DIRECTORS</a:t>
            </a:r>
            <a:endParaRPr lang="en-ZA" sz="1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321246" y="1637559"/>
            <a:ext cx="3091800" cy="403805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CHIEF EXECUTIVE OFFICER</a:t>
            </a:r>
            <a:endParaRPr lang="en-ZA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7636041" y="645033"/>
            <a:ext cx="2669785" cy="43688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MOTORSPORT EXECUTIVE COMMITTEE (MEC)</a:t>
            </a:r>
            <a:endParaRPr lang="en-ZA" sz="1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792824" y="2578976"/>
            <a:ext cx="3893177" cy="566941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MANAGEMENT COMMITTEE (MANCOM)</a:t>
            </a:r>
            <a:endParaRPr lang="en-ZA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774550" y="3523140"/>
            <a:ext cx="3291839" cy="63470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COMMISSIONS</a:t>
            </a:r>
            <a:endParaRPr lang="en-ZA" sz="1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8311527" y="3533601"/>
            <a:ext cx="2632037" cy="64545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WORKING GROUPS</a:t>
            </a:r>
            <a:endParaRPr lang="en-ZA" sz="1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4286015" y="5111729"/>
            <a:ext cx="3304390" cy="395264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CLUB AND ASSOCIATIONS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-5850" y="-5897"/>
            <a:ext cx="10399101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MSA STRUCTURE</a:t>
            </a:r>
            <a:endParaRPr lang="en-U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68819" y="662296"/>
            <a:ext cx="3480679" cy="43853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NATIONAL COURT OF APPEAL (NCA)</a:t>
            </a:r>
            <a:endParaRPr lang="en-ZA" sz="1400" b="1" dirty="0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4103128" y="3802294"/>
            <a:ext cx="4208399" cy="431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3921583" y="5687234"/>
            <a:ext cx="4163211" cy="395264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COMPETITORS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2240281" y="4845738"/>
            <a:ext cx="739585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66" name="Picture 6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19" y="30889"/>
            <a:ext cx="979357" cy="457071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511288" y="4420911"/>
            <a:ext cx="2772265" cy="510577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REGIONAL COMMITTEES</a:t>
            </a:r>
            <a:endParaRPr lang="en-ZA" sz="1400" b="1" dirty="0"/>
          </a:p>
        </p:txBody>
      </p:sp>
    </p:spTree>
    <p:extLst>
      <p:ext uri="{BB962C8B-B14F-4D97-AF65-F5344CB8AC3E}">
        <p14:creationId xmlns:p14="http://schemas.microsoft.com/office/powerpoint/2010/main" val="263386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9629887" y="4773697"/>
            <a:ext cx="0" cy="5190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612741" y="2365532"/>
            <a:ext cx="2802" cy="17142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51485" y="5111552"/>
            <a:ext cx="7364058" cy="181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0" idx="1"/>
          </p:cNvCxnSpPr>
          <p:nvPr/>
        </p:nvCxnSpPr>
        <p:spPr>
          <a:xfrm>
            <a:off x="7394089" y="2203549"/>
            <a:ext cx="1090277" cy="6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48683" y="3447913"/>
            <a:ext cx="7364058" cy="181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245882" y="3447913"/>
            <a:ext cx="2801" cy="2033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5" idx="0"/>
          </p:cNvCxnSpPr>
          <p:nvPr/>
        </p:nvCxnSpPr>
        <p:spPr>
          <a:xfrm>
            <a:off x="5836023" y="1468192"/>
            <a:ext cx="1" cy="39697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041490" y="561792"/>
            <a:ext cx="3617751" cy="9286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BOARD OF DIRECTORS</a:t>
            </a:r>
            <a:endParaRPr lang="en-ZA" sz="1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306644" y="1829127"/>
            <a:ext cx="3087445" cy="7021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CHIEF EXECUTIVE OFFICER</a:t>
            </a:r>
            <a:endParaRPr lang="en-ZA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8484366" y="2042797"/>
            <a:ext cx="2076310" cy="32273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PERSONAL ASSISTANT</a:t>
            </a:r>
            <a:endParaRPr lang="en-ZA" sz="1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4381611" y="3129624"/>
            <a:ext cx="3098203" cy="785309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MANAGEMENT COMMITTEE</a:t>
            </a:r>
            <a:endParaRPr lang="en-ZA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882128" y="4098653"/>
            <a:ext cx="3291839" cy="6347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SPORTING SERVICES MANAGER</a:t>
            </a:r>
            <a:endParaRPr lang="en-ZA" sz="1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8299524" y="4076276"/>
            <a:ext cx="2632037" cy="64545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 smtClean="0"/>
              <a:t>OPERATIONS MANAGER</a:t>
            </a:r>
            <a:endParaRPr lang="en-ZA" sz="1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699247" y="5481015"/>
            <a:ext cx="2850776" cy="72076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100" b="1" dirty="0" smtClean="0"/>
              <a:t>Sport Coordinators</a:t>
            </a:r>
            <a:endParaRPr lang="en-ZA" sz="11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604273" y="5437984"/>
            <a:ext cx="2463501" cy="76379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100" b="1" dirty="0" smtClean="0"/>
              <a:t>Accountant</a:t>
            </a:r>
            <a:endParaRPr lang="en-ZA" sz="11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7489115" y="5292763"/>
            <a:ext cx="4451873" cy="115106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100" b="1" dirty="0" smtClean="0"/>
              <a:t>Public Relations and Communications Coordinator </a:t>
            </a:r>
          </a:p>
          <a:p>
            <a:pPr algn="ctr"/>
            <a:r>
              <a:rPr lang="en-ZA" sz="1100" b="1" dirty="0" smtClean="0"/>
              <a:t>Medical and Insurance Coordinator </a:t>
            </a:r>
          </a:p>
          <a:p>
            <a:pPr algn="ctr"/>
            <a:r>
              <a:rPr lang="en-ZA" sz="1100" b="1" dirty="0" smtClean="0"/>
              <a:t>Customer Services</a:t>
            </a:r>
          </a:p>
          <a:p>
            <a:pPr algn="ctr"/>
            <a:r>
              <a:rPr lang="en-ZA" sz="1100" b="1" dirty="0" smtClean="0"/>
              <a:t>Development</a:t>
            </a:r>
          </a:p>
        </p:txBody>
      </p:sp>
      <p:sp>
        <p:nvSpPr>
          <p:cNvPr id="58" name="Rectangle 57"/>
          <p:cNvSpPr/>
          <p:nvPr/>
        </p:nvSpPr>
        <p:spPr>
          <a:xfrm>
            <a:off x="0" y="-14638"/>
            <a:ext cx="10393251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MSA INTERNAL STRUCTURES</a:t>
            </a:r>
            <a:endParaRPr lang="en-U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54" y="665951"/>
            <a:ext cx="2265832" cy="105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4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>
          <a:xfrm>
            <a:off x="8009945" y="2324518"/>
            <a:ext cx="1601281" cy="3576"/>
          </a:xfrm>
          <a:prstGeom prst="straightConnector1">
            <a:avLst/>
          </a:prstGeom>
          <a:ln>
            <a:tailEnd type="triangle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280420" y="2923674"/>
            <a:ext cx="1" cy="2969329"/>
          </a:xfrm>
          <a:prstGeom prst="straightConnector1">
            <a:avLst/>
          </a:prstGeom>
          <a:ln>
            <a:tailEnd type="triangle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399960" y="2087343"/>
            <a:ext cx="1509759" cy="0"/>
          </a:xfrm>
          <a:prstGeom prst="straightConnector1">
            <a:avLst/>
          </a:prstGeom>
          <a:ln>
            <a:tailEnd type="triangle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0" y="118275"/>
            <a:ext cx="10419347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MSA FUNCTIONS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314" y="1567031"/>
            <a:ext cx="4415589" cy="126188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ZA" altLang="en-US" sz="1400" b="1" dirty="0"/>
              <a:t>Formulates, Compiles /  Distributes:</a:t>
            </a:r>
            <a:endParaRPr lang="en-ZA" altLang="en-US" sz="1400" dirty="0"/>
          </a:p>
          <a:p>
            <a:pPr>
              <a:spcBef>
                <a:spcPct val="0"/>
              </a:spcBef>
            </a:pPr>
            <a:r>
              <a:rPr lang="en-ZA" altLang="en-US" sz="1100" dirty="0"/>
              <a:t>Sporting Policy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Technical Rules and Regulations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Annual Motorsport Calendar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National and Regional Championships Scoring</a:t>
            </a:r>
            <a:endParaRPr lang="en-GB" altLang="en-US" sz="1100" dirty="0"/>
          </a:p>
          <a:p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144314" y="3221282"/>
            <a:ext cx="6112042" cy="210826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ZA" altLang="en-US" sz="1400" b="1" dirty="0"/>
              <a:t>Ensures:</a:t>
            </a:r>
            <a:endParaRPr lang="en-ZA" altLang="en-US" sz="1400" dirty="0"/>
          </a:p>
          <a:p>
            <a:pPr>
              <a:spcBef>
                <a:spcPct val="0"/>
              </a:spcBef>
            </a:pPr>
            <a:r>
              <a:rPr lang="en-ZA" altLang="en-US" sz="1100" dirty="0"/>
              <a:t>Conformity of South African motorsport regulations with FIA, CIK and FIM International Sporting Codes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Conformity and compliance with WADA Anti-Doping Regulations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Compliance with Ministry of Sport and SASCOC laws, statutes and requirements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Qualification of licensed officials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Safety of competitors, officials and spectators at all events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Attendance of qualified medical personnel at events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Transparent and clean administration of the sport and all financial matters 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Transformation within motorsport – both from a competitor as well as official/administration viewpoint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Awareness and protection of environment</a:t>
            </a:r>
            <a:endParaRPr lang="en-GB" altLang="en-US" sz="1100" dirty="0"/>
          </a:p>
          <a:p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98016" y="5799225"/>
            <a:ext cx="3615092" cy="81560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ZA" altLang="en-US" sz="1400" b="1" dirty="0"/>
              <a:t>Controls:</a:t>
            </a:r>
            <a:endParaRPr lang="en-ZA" altLang="en-US" sz="1400" dirty="0"/>
          </a:p>
          <a:p>
            <a:pPr>
              <a:spcBef>
                <a:spcPct val="0"/>
              </a:spcBef>
            </a:pPr>
            <a:r>
              <a:rPr lang="en-ZA" altLang="en-US" sz="1100" dirty="0"/>
              <a:t>Commercial Rights for all categories of motorsport 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Awarding of South African and Regional Championship titles</a:t>
            </a:r>
            <a:endParaRPr lang="en-GB" altLang="en-US" sz="1100" dirty="0"/>
          </a:p>
          <a:p>
            <a:endParaRPr lang="en-ZA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4319336" y="5871049"/>
            <a:ext cx="5173211" cy="81560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ZA" altLang="en-US" sz="1400" b="1" dirty="0"/>
              <a:t>Implements:</a:t>
            </a:r>
            <a:endParaRPr lang="en-ZA" altLang="en-US" sz="1400" dirty="0"/>
          </a:p>
          <a:p>
            <a:pPr>
              <a:spcBef>
                <a:spcPct val="0"/>
              </a:spcBef>
            </a:pPr>
            <a:r>
              <a:rPr lang="en-ZA" altLang="en-US" sz="1100" dirty="0"/>
              <a:t>Special projects whenever deemed necessary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Development programmes on behalf of Sport &amp; Recreation and National Lottery Board </a:t>
            </a:r>
            <a:endParaRPr lang="en-GB" altLang="en-US" sz="1100" dirty="0"/>
          </a:p>
          <a:p>
            <a:endParaRPr lang="en-ZA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9733788" y="1504027"/>
            <a:ext cx="2092304" cy="166199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ZA" altLang="en-US" sz="1400" b="1" dirty="0"/>
              <a:t>Issues / Publishes:</a:t>
            </a:r>
            <a:endParaRPr lang="en-ZA" altLang="en-US" sz="1400" dirty="0"/>
          </a:p>
          <a:p>
            <a:pPr>
              <a:spcBef>
                <a:spcPct val="0"/>
              </a:spcBef>
            </a:pPr>
            <a:r>
              <a:rPr lang="en-ZA" altLang="en-US" sz="1100" dirty="0"/>
              <a:t>Competitor Licences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Official Licences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National and Regional Circulars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Quarterly Bulletins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Media Releases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Court Findings</a:t>
            </a:r>
          </a:p>
          <a:p>
            <a:pPr>
              <a:spcBef>
                <a:spcPct val="0"/>
              </a:spcBef>
            </a:pPr>
            <a:r>
              <a:rPr lang="en-ZA" altLang="en-US" sz="1100" dirty="0"/>
              <a:t>Informative and updated website</a:t>
            </a:r>
            <a:endParaRPr lang="en-GB" altLang="en-US" sz="1100" dirty="0"/>
          </a:p>
          <a:p>
            <a:endParaRPr lang="en-ZA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7030453" y="3687167"/>
            <a:ext cx="5161547" cy="149271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en-ZA" altLang="en-US" sz="1400" b="1" dirty="0"/>
              <a:t>Negotiates and Arranges:</a:t>
            </a:r>
            <a:endParaRPr lang="en-ZA" altLang="en-US" sz="1400" dirty="0"/>
          </a:p>
          <a:p>
            <a:pPr algn="r">
              <a:spcBef>
                <a:spcPct val="0"/>
              </a:spcBef>
            </a:pPr>
            <a:r>
              <a:rPr lang="en-ZA" altLang="en-US" sz="1100" dirty="0"/>
              <a:t>Competitor and Official Insurance at unbeatable premiums for best cover</a:t>
            </a:r>
          </a:p>
          <a:p>
            <a:pPr algn="r">
              <a:spcBef>
                <a:spcPct val="0"/>
              </a:spcBef>
            </a:pPr>
            <a:r>
              <a:rPr lang="en-ZA" altLang="en-US" sz="1100" dirty="0"/>
              <a:t>Public Liability Insurance (claims by third parties) </a:t>
            </a:r>
          </a:p>
          <a:p>
            <a:pPr algn="r">
              <a:spcBef>
                <a:spcPct val="0"/>
              </a:spcBef>
            </a:pPr>
            <a:r>
              <a:rPr lang="en-ZA" altLang="en-US" sz="1100" dirty="0"/>
              <a:t>Democratic and fair Courts to deal with Protests, Appeals and Enquiries to ensure effective, fair and equal treatment for all competitors, officials, organisers and sponsors</a:t>
            </a:r>
          </a:p>
          <a:p>
            <a:pPr algn="r">
              <a:spcBef>
                <a:spcPct val="0"/>
              </a:spcBef>
            </a:pPr>
            <a:r>
              <a:rPr lang="en-ZA" altLang="en-US" sz="1100" dirty="0"/>
              <a:t>The awarding of National Colours to all competitors who meet the requirements of Sport &amp; Recreation S.A. and SASCOC </a:t>
            </a:r>
            <a:endParaRPr lang="en-GB" altLang="en-US" sz="1100" dirty="0"/>
          </a:p>
          <a:p>
            <a:pPr algn="r"/>
            <a:endParaRPr lang="en-ZA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9625208" y="5683348"/>
            <a:ext cx="2566792" cy="81560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en-ZA" altLang="en-US" sz="1400" b="1" dirty="0"/>
              <a:t>Promotes:</a:t>
            </a:r>
            <a:endParaRPr lang="en-ZA" altLang="en-US" sz="1400" dirty="0"/>
          </a:p>
          <a:p>
            <a:pPr algn="r">
              <a:spcBef>
                <a:spcPct val="0"/>
              </a:spcBef>
            </a:pPr>
            <a:r>
              <a:rPr lang="en-ZA" altLang="en-US" sz="1100" dirty="0"/>
              <a:t>The interests of South African motorsport</a:t>
            </a:r>
          </a:p>
          <a:p>
            <a:pPr algn="r">
              <a:spcBef>
                <a:spcPct val="0"/>
              </a:spcBef>
            </a:pPr>
            <a:r>
              <a:rPr lang="en-ZA" altLang="en-US" sz="1100" dirty="0"/>
              <a:t>Equality in motorsport</a:t>
            </a:r>
            <a:endParaRPr lang="en-GB" altLang="en-US" sz="1100" dirty="0"/>
          </a:p>
          <a:p>
            <a:pPr algn="r"/>
            <a:endParaRPr lang="en-ZA" sz="11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327" y="1284954"/>
            <a:ext cx="4030532" cy="1881066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 flipV="1">
            <a:off x="1169860" y="3344496"/>
            <a:ext cx="5086496" cy="12246"/>
          </a:xfrm>
          <a:prstGeom prst="straightConnector1">
            <a:avLst/>
          </a:prstGeom>
          <a:ln>
            <a:tailEnd type="triangle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80420" y="3824429"/>
            <a:ext cx="3477432" cy="0"/>
          </a:xfrm>
          <a:prstGeom prst="straightConnector1">
            <a:avLst/>
          </a:prstGeom>
          <a:ln>
            <a:tailEnd type="triangle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377512" y="5835553"/>
            <a:ext cx="3766977" cy="0"/>
          </a:xfrm>
          <a:prstGeom prst="straightConnector1">
            <a:avLst/>
          </a:prstGeom>
          <a:ln>
            <a:tailEnd type="triangle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349996" y="5838024"/>
            <a:ext cx="4833334" cy="1"/>
          </a:xfrm>
          <a:prstGeom prst="straightConnector1">
            <a:avLst/>
          </a:prstGeom>
          <a:ln>
            <a:tailEnd type="triangle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49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4379"/>
            <a:ext cx="10419347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MSA COMMISSIONS AND WORKING GROUPS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207" y="790710"/>
            <a:ext cx="10148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altLang="en-US" sz="1400" b="1" i="1" dirty="0"/>
              <a:t>Commissions represent associations, clubs and competitors regarding the sporting affairs of the various categories</a:t>
            </a:r>
            <a:r>
              <a:rPr lang="en-ZA" altLang="en-US" sz="1600" b="1" i="1" dirty="0"/>
              <a:t>:</a:t>
            </a:r>
            <a:endParaRPr lang="en-GB" altLang="en-US" sz="1600" b="1" i="1" dirty="0"/>
          </a:p>
          <a:p>
            <a:endParaRPr lang="en-ZA" sz="1600" dirty="0"/>
          </a:p>
        </p:txBody>
      </p:sp>
      <p:sp>
        <p:nvSpPr>
          <p:cNvPr id="2" name="Rounded Rectangle 1"/>
          <p:cNvSpPr/>
          <p:nvPr/>
        </p:nvSpPr>
        <p:spPr>
          <a:xfrm>
            <a:off x="386366" y="1375485"/>
            <a:ext cx="6542468" cy="404652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 smtClean="0"/>
              <a:t>SPORTING COMMISSIONS:</a:t>
            </a:r>
          </a:p>
          <a:p>
            <a:pPr algn="ctr"/>
            <a:endParaRPr lang="en-ZA" sz="1600" b="1" dirty="0" smtClean="0"/>
          </a:p>
          <a:p>
            <a:pPr algn="ctr"/>
            <a:r>
              <a:rPr lang="en-ZA" sz="1600" dirty="0" smtClean="0"/>
              <a:t>Car Circuit Racing Commission</a:t>
            </a:r>
          </a:p>
          <a:p>
            <a:pPr algn="ctr"/>
            <a:r>
              <a:rPr lang="en-ZA" sz="1600" dirty="0" smtClean="0"/>
              <a:t>Circuit Motorcycle Commission</a:t>
            </a:r>
          </a:p>
          <a:p>
            <a:pPr algn="ctr"/>
            <a:r>
              <a:rPr lang="en-ZA" sz="1600" dirty="0" smtClean="0"/>
              <a:t>Historic Commission</a:t>
            </a:r>
          </a:p>
          <a:p>
            <a:pPr algn="ctr"/>
            <a:r>
              <a:rPr lang="en-ZA" sz="1600" dirty="0" smtClean="0"/>
              <a:t>Karting Commission</a:t>
            </a:r>
          </a:p>
          <a:p>
            <a:pPr algn="ctr"/>
            <a:r>
              <a:rPr lang="en-ZA" sz="1600" dirty="0" smtClean="0"/>
              <a:t>Non Circuit Motorcycle Commission (Incl. MX  &amp; Quads)</a:t>
            </a:r>
          </a:p>
          <a:p>
            <a:pPr algn="ctr"/>
            <a:r>
              <a:rPr lang="en-ZA" sz="1600" dirty="0" smtClean="0"/>
              <a:t>Cross Country Commission</a:t>
            </a:r>
          </a:p>
          <a:p>
            <a:pPr algn="ctr"/>
            <a:r>
              <a:rPr lang="en-ZA" sz="1600" dirty="0" smtClean="0"/>
              <a:t>Rally Commission</a:t>
            </a:r>
          </a:p>
          <a:p>
            <a:pPr algn="ctr"/>
            <a:r>
              <a:rPr lang="en-ZA" sz="1600" dirty="0" smtClean="0"/>
              <a:t>Drag Racing Commission</a:t>
            </a:r>
          </a:p>
          <a:p>
            <a:pPr algn="ctr"/>
            <a:r>
              <a:rPr lang="en-ZA" sz="1600" dirty="0" smtClean="0"/>
              <a:t>Oval Commission</a:t>
            </a:r>
          </a:p>
          <a:p>
            <a:pPr algn="ctr"/>
            <a:endParaRPr lang="en-ZA" dirty="0"/>
          </a:p>
        </p:txBody>
      </p:sp>
      <p:sp>
        <p:nvSpPr>
          <p:cNvPr id="3" name="Rounded Rectangle 2"/>
          <p:cNvSpPr/>
          <p:nvPr/>
        </p:nvSpPr>
        <p:spPr>
          <a:xfrm>
            <a:off x="7382993" y="2562895"/>
            <a:ext cx="3644722" cy="340002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b="1" dirty="0" smtClean="0"/>
              <a:t>SPECIALIST PANELS:</a:t>
            </a:r>
          </a:p>
          <a:p>
            <a:pPr algn="ctr"/>
            <a:endParaRPr lang="en-ZA" sz="1600" dirty="0"/>
          </a:p>
          <a:p>
            <a:pPr algn="ctr"/>
            <a:r>
              <a:rPr lang="en-ZA" sz="1600" dirty="0" smtClean="0"/>
              <a:t>Environmental Panel</a:t>
            </a:r>
          </a:p>
          <a:p>
            <a:pPr algn="ctr"/>
            <a:r>
              <a:rPr lang="en-ZA" sz="1600" dirty="0" smtClean="0"/>
              <a:t>Medical Panel</a:t>
            </a:r>
          </a:p>
          <a:p>
            <a:pPr algn="ctr"/>
            <a:r>
              <a:rPr lang="en-ZA" sz="1600" dirty="0" smtClean="0"/>
              <a:t>Women in Motorsport </a:t>
            </a:r>
            <a:r>
              <a:rPr lang="en-ZA" sz="1600" dirty="0" smtClean="0"/>
              <a:t>Panel</a:t>
            </a:r>
          </a:p>
          <a:p>
            <a:pPr algn="ctr"/>
            <a:r>
              <a:rPr lang="en-ZA" sz="1600" dirty="0" smtClean="0"/>
              <a:t>National Marshals Working WG</a:t>
            </a:r>
          </a:p>
          <a:p>
            <a:pPr algn="ctr"/>
            <a:r>
              <a:rPr lang="en-ZA" sz="1600" dirty="0" smtClean="0"/>
              <a:t>National Safety WG</a:t>
            </a:r>
          </a:p>
          <a:p>
            <a:pPr algn="ctr"/>
            <a:r>
              <a:rPr lang="en-ZA" sz="1600" dirty="0" smtClean="0"/>
              <a:t>Circuit Owners WG</a:t>
            </a:r>
          </a:p>
          <a:p>
            <a:pPr algn="ctr"/>
            <a:r>
              <a:rPr lang="en-ZA" sz="1600" dirty="0" smtClean="0"/>
              <a:t>Regional </a:t>
            </a:r>
            <a:r>
              <a:rPr lang="en-ZA" sz="1600" dirty="0" err="1" smtClean="0"/>
              <a:t>Scrutineers</a:t>
            </a:r>
            <a:r>
              <a:rPr lang="en-ZA" sz="1600" dirty="0" smtClean="0"/>
              <a:t> WG</a:t>
            </a:r>
            <a:endParaRPr lang="en-ZA" sz="1600" dirty="0" smtClean="0"/>
          </a:p>
        </p:txBody>
      </p:sp>
    </p:spTree>
    <p:extLst>
      <p:ext uri="{BB962C8B-B14F-4D97-AF65-F5344CB8AC3E}">
        <p14:creationId xmlns:p14="http://schemas.microsoft.com/office/powerpoint/2010/main" val="49746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6009"/>
            <a:ext cx="10383253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MSA REGIONAL MOTORSPORT  COMMITTEES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764" y="1050282"/>
            <a:ext cx="8753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i="1" dirty="0"/>
              <a:t>6 Regional Committees ensure the efficient administration of motorsport at regional level</a:t>
            </a:r>
            <a:endParaRPr lang="en-GB" altLang="en-US" b="1" i="1" dirty="0"/>
          </a:p>
          <a:p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448728" y="2068095"/>
            <a:ext cx="540564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altLang="en-US" sz="1400" dirty="0"/>
              <a:t>Border Regional Motorsport Committee</a:t>
            </a:r>
            <a:br>
              <a:rPr lang="en-US" altLang="en-US" sz="1400" dirty="0"/>
            </a:br>
            <a:endParaRPr lang="en-US" altLang="en-US" sz="1400" dirty="0"/>
          </a:p>
          <a:p>
            <a:pPr>
              <a:buFontTx/>
              <a:buChar char="•"/>
            </a:pPr>
            <a:r>
              <a:rPr lang="en-US" altLang="en-US" sz="1400" dirty="0"/>
              <a:t>Eastern Province Regional Motorsport Committee</a:t>
            </a:r>
            <a:br>
              <a:rPr lang="en-US" altLang="en-US" sz="1400" dirty="0"/>
            </a:br>
            <a:endParaRPr lang="en-US" altLang="en-US" sz="1400" dirty="0"/>
          </a:p>
          <a:p>
            <a:pPr>
              <a:buFontTx/>
              <a:buChar char="•"/>
            </a:pPr>
            <a:r>
              <a:rPr lang="en-US" altLang="en-US" sz="1400" dirty="0"/>
              <a:t>Free State/Northern Cape Regional Motorsport Committee</a:t>
            </a:r>
            <a:br>
              <a:rPr lang="en-US" altLang="en-US" sz="1400" dirty="0"/>
            </a:br>
            <a:endParaRPr lang="en-US" altLang="en-US" sz="1400" dirty="0"/>
          </a:p>
          <a:p>
            <a:pPr>
              <a:buFontTx/>
              <a:buChar char="•"/>
            </a:pPr>
            <a:r>
              <a:rPr lang="en-US" altLang="en-US" sz="1400" dirty="0" smtClean="0"/>
              <a:t>Kwazulu </a:t>
            </a:r>
            <a:r>
              <a:rPr lang="en-US" altLang="en-US" sz="1400" dirty="0"/>
              <a:t>Natal Regional Motorsport Committee</a:t>
            </a:r>
            <a:br>
              <a:rPr lang="en-US" altLang="en-US" sz="1400" dirty="0"/>
            </a:br>
            <a:endParaRPr lang="en-US" altLang="en-US" sz="1400" dirty="0"/>
          </a:p>
          <a:p>
            <a:pPr>
              <a:buFontTx/>
              <a:buChar char="•"/>
            </a:pPr>
            <a:r>
              <a:rPr lang="en-US" altLang="en-US" sz="1400" dirty="0"/>
              <a:t>Northern Regions Regional Motorsport Committee</a:t>
            </a:r>
          </a:p>
          <a:p>
            <a:endParaRPr lang="en-US" altLang="en-US" sz="1400" dirty="0"/>
          </a:p>
          <a:p>
            <a:pPr>
              <a:buFontTx/>
              <a:buChar char="•"/>
            </a:pPr>
            <a:r>
              <a:rPr lang="en-US" altLang="en-US" sz="1400" dirty="0"/>
              <a:t>Western Cape Regional Motorsport Committee</a:t>
            </a:r>
            <a:endParaRPr lang="en-GB" altLang="en-US" sz="1400" dirty="0"/>
          </a:p>
          <a:p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34494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244</TotalTime>
  <Words>483</Words>
  <Application>Microsoft Office PowerPoint</Application>
  <PresentationFormat>Widescreen</PresentationFormat>
  <Paragraphs>110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MOTORSPORT SOUTH AFRICA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MOTORSPORT SOUTH AFRICA</dc:title>
  <dc:creator>Jaco Deysel</dc:creator>
  <cp:lastModifiedBy>Jaco Deysel</cp:lastModifiedBy>
  <cp:revision>41</cp:revision>
  <dcterms:created xsi:type="dcterms:W3CDTF">2015-02-05T12:36:54Z</dcterms:created>
  <dcterms:modified xsi:type="dcterms:W3CDTF">2015-06-08T08:28:24Z</dcterms:modified>
</cp:coreProperties>
</file>